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70" r:id="rId3"/>
    <p:sldId id="257" r:id="rId4"/>
    <p:sldId id="258" r:id="rId5"/>
    <p:sldId id="259" r:id="rId6"/>
    <p:sldId id="260" r:id="rId7"/>
    <p:sldId id="261" r:id="rId8"/>
    <p:sldId id="262" r:id="rId9"/>
    <p:sldId id="263" r:id="rId10"/>
    <p:sldId id="264" r:id="rId11"/>
    <p:sldId id="265" r:id="rId12"/>
    <p:sldId id="267" r:id="rId13"/>
    <p:sldId id="268" r:id="rId14"/>
    <p:sldId id="269" r:id="rId15"/>
  </p:sldIdLst>
  <p:sldSz cx="14630400" cy="8229600"/>
  <p:notesSz cx="8229600" cy="14630400"/>
  <p:embeddedFontLst>
    <p:embeddedFont>
      <p:font typeface="Arimo" panose="020B0604020202090204" pitchFamily="34" charset="0"/>
      <p:regular r:id="rId17"/>
      <p:italic r:id="rId18"/>
      <p:boldItalic r:id="rId19"/>
    </p:embeddedFont>
    <p:embeddedFont>
      <p:font typeface="Bernard MT Condensed" panose="02050806060905020404" pitchFamily="18" charset="0"/>
      <p:regular r:id="rId20"/>
    </p:embeddedFont>
    <p:embeddedFont>
      <p:font typeface="Outfit Extra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9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7A6D-B535-5CDC-15D2-E2DC340C5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BD4CE-57EF-BF71-5DD0-6ABD2DF55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25175-830C-FDAF-20BC-2CE0C29A0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5E198-CC4C-4B6B-37BE-2CD202FB330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836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A14A0-9B31-866E-B887-E0A21F827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9C957-4825-EBC5-7941-C87AD1598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12011-1258-A799-0455-5A958EBD21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F8522-1C93-37E5-C57E-C6B071AC1A29}"/>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1025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 name="Title 1">
            <a:extLst>
              <a:ext uri="{FF2B5EF4-FFF2-40B4-BE49-F238E27FC236}">
                <a16:creationId xmlns:a16="http://schemas.microsoft.com/office/drawing/2014/main" id="{3D5908C4-ADAC-E9A2-CB79-86519CEB66BF}"/>
              </a:ext>
            </a:extLst>
          </p:cNvPr>
          <p:cNvSpPr>
            <a:spLocks noGrp="1"/>
          </p:cNvSpPr>
          <p:nvPr/>
        </p:nvSpPr>
        <p:spPr>
          <a:xfrm>
            <a:off x="1091570" y="1304059"/>
            <a:ext cx="7782791" cy="2005445"/>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dirty="0">
                <a:latin typeface="Bernard MT Condensed" panose="02050806060905020404" pitchFamily="18" charset="0"/>
              </a:rPr>
              <a:t>INTERNSHIP  REPORT&amp;PROJECT  </a:t>
            </a:r>
            <a:br>
              <a:rPr lang="en-IN" sz="3600" dirty="0">
                <a:latin typeface="Bernard MT Condensed" panose="02050806060905020404" pitchFamily="18" charset="0"/>
              </a:rPr>
            </a:br>
            <a:r>
              <a:rPr lang="en-IN" sz="3600" dirty="0">
                <a:latin typeface="Bernard MT Condensed" panose="02050806060905020404" pitchFamily="18" charset="0"/>
              </a:rPr>
              <a:t>REVIEW-2</a:t>
            </a:r>
            <a:endParaRPr lang="en-GB" sz="3600" dirty="0"/>
          </a:p>
        </p:txBody>
      </p:sp>
      <p:sp>
        <p:nvSpPr>
          <p:cNvPr id="11" name="Subtitle 2">
            <a:extLst>
              <a:ext uri="{FF2B5EF4-FFF2-40B4-BE49-F238E27FC236}">
                <a16:creationId xmlns:a16="http://schemas.microsoft.com/office/drawing/2014/main" id="{E6CB9822-9449-0343-B09B-B615AE8A28B1}"/>
              </a:ext>
            </a:extLst>
          </p:cNvPr>
          <p:cNvSpPr>
            <a:spLocks noGrp="1"/>
          </p:cNvSpPr>
          <p:nvPr/>
        </p:nvSpPr>
        <p:spPr>
          <a:xfrm>
            <a:off x="1382515" y="3309504"/>
            <a:ext cx="7491846" cy="1787236"/>
          </a:xfrm>
          <a:prstGeom prst="rect">
            <a:avLst/>
          </a:prstGeom>
        </p:spPr>
        <p:txBody>
          <a:bodyPr vert="horz" lIns="91440" tIns="45720" rIns="91440" bIns="45720" rtlCol="0" anchor="t">
            <a:normAutofit fontScale="25000" lnSpcReduction="2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IN" dirty="0">
                <a:latin typeface="Times New Roman" panose="02020603050405020304" pitchFamily="18" charset="0"/>
                <a:cs typeface="Times New Roman" panose="02020603050405020304" pitchFamily="18" charset="0"/>
              </a:rPr>
              <a:t>          </a:t>
            </a:r>
          </a:p>
          <a:p>
            <a:pPr marL="0" indent="0" algn="l">
              <a:buNone/>
            </a:pPr>
            <a:r>
              <a:rPr lang="en-US" sz="7200" dirty="0">
                <a:solidFill>
                  <a:schemeClr val="tx1"/>
                </a:solidFill>
                <a:latin typeface="Times New Roman" panose="02020603050405020304" pitchFamily="18" charset="0"/>
                <a:cs typeface="Times New Roman" panose="02020603050405020304" pitchFamily="18" charset="0"/>
              </a:rPr>
              <a:t>INTERSHIP PERIOD          : 29-05-2024 TO 30-07-2024</a:t>
            </a:r>
            <a:endParaRPr lang="en-US" sz="7200" b="1" dirty="0">
              <a:solidFill>
                <a:schemeClr val="tx1"/>
              </a:solidFill>
              <a:latin typeface="Times New Roman" panose="02020603050405020304" pitchFamily="18" charset="0"/>
              <a:cs typeface="Times New Roman" panose="02020603050405020304" pitchFamily="18" charset="0"/>
            </a:endParaRPr>
          </a:p>
          <a:p>
            <a:pPr marL="0" indent="0" algn="l">
              <a:buNone/>
            </a:pPr>
            <a:r>
              <a:rPr lang="en-US" sz="7200" dirty="0">
                <a:solidFill>
                  <a:schemeClr val="tx1"/>
                </a:solidFill>
                <a:latin typeface="Times New Roman" panose="02020603050405020304" pitchFamily="18" charset="0"/>
                <a:cs typeface="Times New Roman" panose="02020603050405020304" pitchFamily="18" charset="0"/>
              </a:rPr>
              <a:t>STUDENT NAME               : K . CHINNI KRISHNA</a:t>
            </a:r>
            <a:endParaRPr lang="en-US" sz="7200" b="1" dirty="0">
              <a:solidFill>
                <a:schemeClr val="tx1"/>
              </a:solidFill>
              <a:latin typeface="Times New Roman" panose="02020603050405020304" pitchFamily="18" charset="0"/>
              <a:cs typeface="Times New Roman" panose="02020603050405020304" pitchFamily="18" charset="0"/>
            </a:endParaRPr>
          </a:p>
          <a:p>
            <a:pPr marL="0" indent="0" algn="l">
              <a:buNone/>
            </a:pPr>
            <a:r>
              <a:rPr lang="en-US" sz="7200" b="1" dirty="0">
                <a:solidFill>
                  <a:schemeClr val="tx1"/>
                </a:solidFill>
                <a:latin typeface="Times New Roman" panose="02020603050405020304" pitchFamily="18" charset="0"/>
                <a:cs typeface="Times New Roman" panose="02020603050405020304" pitchFamily="18" charset="0"/>
              </a:rPr>
              <a:t>ROLL NO                            : 21691A3708  IV CSE(CS)</a:t>
            </a:r>
          </a:p>
          <a:p>
            <a:pPr marL="0" indent="0" algn="l">
              <a:buNone/>
            </a:pPr>
            <a:r>
              <a:rPr lang="en-US" sz="7200" dirty="0">
                <a:solidFill>
                  <a:schemeClr val="tx1"/>
                </a:solidFill>
                <a:latin typeface="Times New Roman" panose="02020603050405020304" pitchFamily="18" charset="0"/>
                <a:cs typeface="Times New Roman" panose="02020603050405020304" pitchFamily="18" charset="0"/>
              </a:rPr>
              <a:t>REVIEW DATE                   </a:t>
            </a:r>
            <a:r>
              <a:rPr lang="en-US" sz="7200">
                <a:solidFill>
                  <a:schemeClr val="tx1"/>
                </a:solidFill>
                <a:latin typeface="Times New Roman" panose="02020603050405020304" pitchFamily="18" charset="0"/>
                <a:cs typeface="Times New Roman" panose="02020603050405020304" pitchFamily="18" charset="0"/>
              </a:rPr>
              <a:t>: </a:t>
            </a:r>
            <a:r>
              <a:rPr lang="en-US" sz="7200">
                <a:latin typeface="Times New Roman" panose="02020603050405020304" pitchFamily="18" charset="0"/>
                <a:cs typeface="Times New Roman" panose="02020603050405020304" pitchFamily="18" charset="0"/>
              </a:rPr>
              <a:t>30</a:t>
            </a:r>
            <a:r>
              <a:rPr lang="en-US" sz="7200">
                <a:solidFill>
                  <a:schemeClr val="tx1"/>
                </a:solidFill>
                <a:latin typeface="Times New Roman" panose="02020603050405020304" pitchFamily="18" charset="0"/>
                <a:cs typeface="Times New Roman" panose="02020603050405020304" pitchFamily="18" charset="0"/>
              </a:rPr>
              <a:t>-11-2024</a:t>
            </a:r>
            <a:endParaRPr lang="en-US" sz="7200" dirty="0">
              <a:solidFill>
                <a:schemeClr val="tx1"/>
              </a:solidFill>
              <a:latin typeface="Times New Roman" panose="02020603050405020304" pitchFamily="18" charset="0"/>
              <a:cs typeface="Times New Roman" panose="02020603050405020304" pitchFamily="18" charset="0"/>
            </a:endParaRPr>
          </a:p>
          <a:p>
            <a:pPr marL="0" indent="0" algn="l">
              <a:buNone/>
            </a:pPr>
            <a:r>
              <a:rPr lang="en-US" sz="7200" dirty="0">
                <a:solidFill>
                  <a:schemeClr val="tx1"/>
                </a:solidFill>
                <a:latin typeface="Times New Roman" panose="02020603050405020304" pitchFamily="18" charset="0"/>
                <a:cs typeface="Times New Roman" panose="02020603050405020304" pitchFamily="18" charset="0"/>
              </a:rPr>
              <a:t>INTERNSHIP MENTOR     :  Mrs. A. KOMALA</a:t>
            </a:r>
            <a:endParaRPr lang="en-IN" sz="7200" dirty="0">
              <a:solidFill>
                <a:schemeClr val="tx1"/>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4606"/>
          </a:xfrm>
          <a:prstGeom prst="rect">
            <a:avLst/>
          </a:prstGeom>
        </p:spPr>
      </p:pic>
      <p:sp>
        <p:nvSpPr>
          <p:cNvPr id="3" name="Text 0"/>
          <p:cNvSpPr/>
          <p:nvPr/>
        </p:nvSpPr>
        <p:spPr>
          <a:xfrm>
            <a:off x="718066" y="3128724"/>
            <a:ext cx="5129213" cy="641152"/>
          </a:xfrm>
          <a:prstGeom prst="rect">
            <a:avLst/>
          </a:prstGeom>
          <a:noFill/>
          <a:ln/>
        </p:spPr>
        <p:txBody>
          <a:bodyPr wrap="none" lIns="0" tIns="0" rIns="0" bIns="0" rtlCol="0" anchor="t"/>
          <a:lstStyle/>
          <a:p>
            <a:pPr marL="0" indent="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Challenges Faced</a:t>
            </a:r>
            <a:endParaRPr lang="en-US" sz="4000" dirty="0"/>
          </a:p>
        </p:txBody>
      </p:sp>
      <p:sp>
        <p:nvSpPr>
          <p:cNvPr id="4" name="Shape 1"/>
          <p:cNvSpPr/>
          <p:nvPr/>
        </p:nvSpPr>
        <p:spPr>
          <a:xfrm>
            <a:off x="7303770" y="4077533"/>
            <a:ext cx="22860" cy="3590211"/>
          </a:xfrm>
          <a:prstGeom prst="roundRect">
            <a:avLst>
              <a:gd name="adj" fmla="val 376954"/>
            </a:avLst>
          </a:prstGeom>
          <a:solidFill>
            <a:srgbClr val="BDB8DF"/>
          </a:solidFill>
          <a:ln/>
        </p:spPr>
      </p:sp>
      <p:sp>
        <p:nvSpPr>
          <p:cNvPr id="5" name="Shape 2"/>
          <p:cNvSpPr/>
          <p:nvPr/>
        </p:nvSpPr>
        <p:spPr>
          <a:xfrm>
            <a:off x="6389191" y="4527590"/>
            <a:ext cx="718066" cy="22860"/>
          </a:xfrm>
          <a:prstGeom prst="roundRect">
            <a:avLst>
              <a:gd name="adj" fmla="val 376954"/>
            </a:avLst>
          </a:prstGeom>
          <a:solidFill>
            <a:srgbClr val="BDB8DF"/>
          </a:solidFill>
          <a:ln/>
        </p:spPr>
      </p:sp>
      <p:sp>
        <p:nvSpPr>
          <p:cNvPr id="6" name="Shape 3"/>
          <p:cNvSpPr/>
          <p:nvPr/>
        </p:nvSpPr>
        <p:spPr>
          <a:xfrm>
            <a:off x="7084397" y="4308277"/>
            <a:ext cx="461605" cy="461605"/>
          </a:xfrm>
          <a:prstGeom prst="roundRect">
            <a:avLst>
              <a:gd name="adj" fmla="val 18668"/>
            </a:avLst>
          </a:prstGeom>
          <a:solidFill>
            <a:srgbClr val="E9E6FA"/>
          </a:solidFill>
          <a:ln w="7620">
            <a:solidFill>
              <a:srgbClr val="BDB8DF"/>
            </a:solidFill>
            <a:prstDash val="solid"/>
          </a:ln>
        </p:spPr>
      </p:sp>
      <p:sp>
        <p:nvSpPr>
          <p:cNvPr id="7" name="Text 4"/>
          <p:cNvSpPr/>
          <p:nvPr/>
        </p:nvSpPr>
        <p:spPr>
          <a:xfrm>
            <a:off x="7255133" y="4385191"/>
            <a:ext cx="120015" cy="307777"/>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8" name="Text 5"/>
          <p:cNvSpPr/>
          <p:nvPr/>
        </p:nvSpPr>
        <p:spPr>
          <a:xfrm>
            <a:off x="3622238" y="4282678"/>
            <a:ext cx="2564606" cy="320516"/>
          </a:xfrm>
          <a:prstGeom prst="rect">
            <a:avLst/>
          </a:prstGeom>
          <a:noFill/>
          <a:ln/>
        </p:spPr>
        <p:txBody>
          <a:bodyPr wrap="none" lIns="0" tIns="0" rIns="0" bIns="0" rtlCol="0" anchor="t"/>
          <a:lstStyle/>
          <a:p>
            <a:pPr marL="0" indent="0" algn="r">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Key Management</a:t>
            </a:r>
            <a:endParaRPr lang="en-US" sz="2000" dirty="0"/>
          </a:p>
        </p:txBody>
      </p:sp>
      <p:sp>
        <p:nvSpPr>
          <p:cNvPr id="9" name="Text 6"/>
          <p:cNvSpPr/>
          <p:nvPr/>
        </p:nvSpPr>
        <p:spPr>
          <a:xfrm>
            <a:off x="718066" y="4726186"/>
            <a:ext cx="5468779" cy="328136"/>
          </a:xfrm>
          <a:prstGeom prst="rect">
            <a:avLst/>
          </a:prstGeom>
          <a:noFill/>
          <a:ln/>
        </p:spPr>
        <p:txBody>
          <a:bodyPr wrap="none" lIns="0" tIns="0" rIns="0" bIns="0" rtlCol="0" anchor="t"/>
          <a:lstStyle/>
          <a:p>
            <a:pPr marL="0" indent="0" algn="r">
              <a:lnSpc>
                <a:spcPts val="2550"/>
              </a:lnSpc>
              <a:buNone/>
            </a:pPr>
            <a:r>
              <a:rPr lang="en-US" sz="1600" dirty="0">
                <a:solidFill>
                  <a:srgbClr val="2A2742"/>
                </a:solidFill>
                <a:latin typeface="Arimo" pitchFamily="34" charset="0"/>
                <a:ea typeface="Arimo" pitchFamily="34" charset="-122"/>
                <a:cs typeface="Arimo" pitchFamily="34" charset="-120"/>
              </a:rPr>
              <a:t>Handling key length and security.</a:t>
            </a:r>
            <a:endParaRPr lang="en-US" sz="1600" dirty="0"/>
          </a:p>
        </p:txBody>
      </p:sp>
      <p:sp>
        <p:nvSpPr>
          <p:cNvPr id="10" name="Shape 7"/>
          <p:cNvSpPr/>
          <p:nvPr/>
        </p:nvSpPr>
        <p:spPr>
          <a:xfrm>
            <a:off x="7523143" y="5553313"/>
            <a:ext cx="718066" cy="22860"/>
          </a:xfrm>
          <a:prstGeom prst="roundRect">
            <a:avLst>
              <a:gd name="adj" fmla="val 376954"/>
            </a:avLst>
          </a:prstGeom>
          <a:solidFill>
            <a:srgbClr val="BDB8DF"/>
          </a:solidFill>
          <a:ln/>
        </p:spPr>
      </p:sp>
      <p:sp>
        <p:nvSpPr>
          <p:cNvPr id="11" name="Shape 8"/>
          <p:cNvSpPr/>
          <p:nvPr/>
        </p:nvSpPr>
        <p:spPr>
          <a:xfrm>
            <a:off x="7084397" y="5334000"/>
            <a:ext cx="461605" cy="461605"/>
          </a:xfrm>
          <a:prstGeom prst="roundRect">
            <a:avLst>
              <a:gd name="adj" fmla="val 18668"/>
            </a:avLst>
          </a:prstGeom>
          <a:solidFill>
            <a:srgbClr val="E9E6FA"/>
          </a:solidFill>
          <a:ln w="7620">
            <a:solidFill>
              <a:srgbClr val="BDB8DF"/>
            </a:solidFill>
            <a:prstDash val="solid"/>
          </a:ln>
        </p:spPr>
      </p:sp>
      <p:sp>
        <p:nvSpPr>
          <p:cNvPr id="12" name="Text 9"/>
          <p:cNvSpPr/>
          <p:nvPr/>
        </p:nvSpPr>
        <p:spPr>
          <a:xfrm>
            <a:off x="7226558" y="5410914"/>
            <a:ext cx="177284" cy="307777"/>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3" name="Text 10"/>
          <p:cNvSpPr/>
          <p:nvPr/>
        </p:nvSpPr>
        <p:spPr>
          <a:xfrm>
            <a:off x="8443555" y="5308402"/>
            <a:ext cx="2564606" cy="320516"/>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File Validation</a:t>
            </a:r>
            <a:endParaRPr lang="en-US" sz="2000" dirty="0"/>
          </a:p>
        </p:txBody>
      </p:sp>
      <p:sp>
        <p:nvSpPr>
          <p:cNvPr id="14" name="Text 11"/>
          <p:cNvSpPr/>
          <p:nvPr/>
        </p:nvSpPr>
        <p:spPr>
          <a:xfrm>
            <a:off x="8443555" y="5751909"/>
            <a:ext cx="5468779" cy="328136"/>
          </a:xfrm>
          <a:prstGeom prst="rect">
            <a:avLst/>
          </a:prstGeom>
          <a:noFill/>
          <a:ln/>
        </p:spPr>
        <p:txBody>
          <a:bodyPr wrap="non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Ensuring valid file types and handling errors.</a:t>
            </a:r>
            <a:endParaRPr lang="en-US" sz="1600" dirty="0"/>
          </a:p>
        </p:txBody>
      </p:sp>
      <p:sp>
        <p:nvSpPr>
          <p:cNvPr id="15" name="Shape 12"/>
          <p:cNvSpPr/>
          <p:nvPr/>
        </p:nvSpPr>
        <p:spPr>
          <a:xfrm>
            <a:off x="6389191" y="6476524"/>
            <a:ext cx="718066" cy="22860"/>
          </a:xfrm>
          <a:prstGeom prst="roundRect">
            <a:avLst>
              <a:gd name="adj" fmla="val 376954"/>
            </a:avLst>
          </a:prstGeom>
          <a:solidFill>
            <a:srgbClr val="BDB8DF"/>
          </a:solidFill>
          <a:ln/>
        </p:spPr>
      </p:sp>
      <p:sp>
        <p:nvSpPr>
          <p:cNvPr id="16" name="Shape 13"/>
          <p:cNvSpPr/>
          <p:nvPr/>
        </p:nvSpPr>
        <p:spPr>
          <a:xfrm>
            <a:off x="7084397" y="6257211"/>
            <a:ext cx="461605" cy="461605"/>
          </a:xfrm>
          <a:prstGeom prst="roundRect">
            <a:avLst>
              <a:gd name="adj" fmla="val 18668"/>
            </a:avLst>
          </a:prstGeom>
          <a:solidFill>
            <a:srgbClr val="E9E6FA"/>
          </a:solidFill>
          <a:ln w="7620">
            <a:solidFill>
              <a:srgbClr val="BDB8DF"/>
            </a:solidFill>
            <a:prstDash val="solid"/>
          </a:ln>
        </p:spPr>
      </p:sp>
      <p:sp>
        <p:nvSpPr>
          <p:cNvPr id="17" name="Text 14"/>
          <p:cNvSpPr/>
          <p:nvPr/>
        </p:nvSpPr>
        <p:spPr>
          <a:xfrm>
            <a:off x="7227630" y="6334125"/>
            <a:ext cx="175141" cy="307777"/>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8" name="Text 15"/>
          <p:cNvSpPr/>
          <p:nvPr/>
        </p:nvSpPr>
        <p:spPr>
          <a:xfrm>
            <a:off x="3585686" y="6231612"/>
            <a:ext cx="2601158" cy="320516"/>
          </a:xfrm>
          <a:prstGeom prst="rect">
            <a:avLst/>
          </a:prstGeom>
          <a:noFill/>
          <a:ln/>
        </p:spPr>
        <p:txBody>
          <a:bodyPr wrap="none" lIns="0" tIns="0" rIns="0" bIns="0" rtlCol="0" anchor="t"/>
          <a:lstStyle/>
          <a:p>
            <a:pPr marL="0" indent="0" algn="r">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User Interface Design</a:t>
            </a:r>
            <a:endParaRPr lang="en-US" sz="2000" dirty="0"/>
          </a:p>
        </p:txBody>
      </p:sp>
      <p:sp>
        <p:nvSpPr>
          <p:cNvPr id="19" name="Text 16"/>
          <p:cNvSpPr/>
          <p:nvPr/>
        </p:nvSpPr>
        <p:spPr>
          <a:xfrm>
            <a:off x="718066" y="6675120"/>
            <a:ext cx="5468779" cy="328136"/>
          </a:xfrm>
          <a:prstGeom prst="rect">
            <a:avLst/>
          </a:prstGeom>
          <a:noFill/>
          <a:ln/>
        </p:spPr>
        <p:txBody>
          <a:bodyPr wrap="none" lIns="0" tIns="0" rIns="0" bIns="0" rtlCol="0" anchor="t"/>
          <a:lstStyle/>
          <a:p>
            <a:pPr marL="0" indent="0" algn="r">
              <a:lnSpc>
                <a:spcPts val="2550"/>
              </a:lnSpc>
              <a:buNone/>
            </a:pPr>
            <a:r>
              <a:rPr lang="en-US" sz="1600" dirty="0">
                <a:solidFill>
                  <a:srgbClr val="2A2742"/>
                </a:solidFill>
                <a:latin typeface="Arimo" pitchFamily="34" charset="0"/>
                <a:ea typeface="Arimo" pitchFamily="34" charset="-122"/>
                <a:cs typeface="Arimo" pitchFamily="34" charset="-120"/>
              </a:rPr>
              <a:t>Creating an intuitive and user-friendly GUI.</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5421"/>
            <a:ext cx="5686306"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Future Improvements</a:t>
            </a:r>
            <a:endParaRPr lang="en-US" sz="4450" dirty="0"/>
          </a:p>
        </p:txBody>
      </p:sp>
      <p:sp>
        <p:nvSpPr>
          <p:cNvPr id="4" name="Shape 1"/>
          <p:cNvSpPr/>
          <p:nvPr/>
        </p:nvSpPr>
        <p:spPr>
          <a:xfrm>
            <a:off x="6280190" y="2769513"/>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6468904" y="2854523"/>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7017306" y="2769513"/>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Generation and Storage</a:t>
            </a:r>
            <a:endParaRPr lang="en-US" sz="2200" dirty="0"/>
          </a:p>
        </p:txBody>
      </p:sp>
      <p:sp>
        <p:nvSpPr>
          <p:cNvPr id="7" name="Text 4"/>
          <p:cNvSpPr/>
          <p:nvPr/>
        </p:nvSpPr>
        <p:spPr>
          <a:xfrm>
            <a:off x="7017306" y="3614261"/>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Secure key generation and storage for users.</a:t>
            </a:r>
            <a:endParaRPr lang="en-US" sz="1750" dirty="0"/>
          </a:p>
        </p:txBody>
      </p:sp>
      <p:sp>
        <p:nvSpPr>
          <p:cNvPr id="8" name="Shape 5"/>
          <p:cNvSpPr/>
          <p:nvPr/>
        </p:nvSpPr>
        <p:spPr>
          <a:xfrm>
            <a:off x="10171867" y="2769513"/>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10329029" y="2854523"/>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0908983" y="2769513"/>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Additional Encryption Modes</a:t>
            </a:r>
            <a:endParaRPr lang="en-US" sz="2200" dirty="0"/>
          </a:p>
        </p:txBody>
      </p:sp>
      <p:sp>
        <p:nvSpPr>
          <p:cNvPr id="11" name="Text 8"/>
          <p:cNvSpPr/>
          <p:nvPr/>
        </p:nvSpPr>
        <p:spPr>
          <a:xfrm>
            <a:off x="10908983" y="3614261"/>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Support for different encryption modes (e.g., CBC, GCM).</a:t>
            </a:r>
            <a:endParaRPr lang="en-US" sz="1750" dirty="0"/>
          </a:p>
        </p:txBody>
      </p:sp>
      <p:sp>
        <p:nvSpPr>
          <p:cNvPr id="12" name="Shape 9"/>
          <p:cNvSpPr/>
          <p:nvPr/>
        </p:nvSpPr>
        <p:spPr>
          <a:xfrm>
            <a:off x="6280190" y="5184934"/>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6438543" y="5269944"/>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7017306" y="51849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Multiple File Support</a:t>
            </a:r>
            <a:endParaRPr lang="en-US" sz="2200" dirty="0"/>
          </a:p>
        </p:txBody>
      </p:sp>
      <p:sp>
        <p:nvSpPr>
          <p:cNvPr id="15" name="Text 12"/>
          <p:cNvSpPr/>
          <p:nvPr/>
        </p:nvSpPr>
        <p:spPr>
          <a:xfrm>
            <a:off x="7017306" y="5675352"/>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Ability to encrypt or decrypt multiple files at once.</a:t>
            </a:r>
            <a:endParaRPr lang="en-US" sz="1750" dirty="0"/>
          </a:p>
        </p:txBody>
      </p:sp>
      <p:sp>
        <p:nvSpPr>
          <p:cNvPr id="16" name="Shape 13"/>
          <p:cNvSpPr/>
          <p:nvPr/>
        </p:nvSpPr>
        <p:spPr>
          <a:xfrm>
            <a:off x="10171867" y="5184934"/>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10322719" y="5269944"/>
            <a:ext cx="208598"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8" name="Text 15"/>
          <p:cNvSpPr/>
          <p:nvPr/>
        </p:nvSpPr>
        <p:spPr>
          <a:xfrm>
            <a:off x="10908983" y="51849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GUI Enhancements</a:t>
            </a:r>
            <a:endParaRPr lang="en-US" sz="2200" dirty="0"/>
          </a:p>
        </p:txBody>
      </p:sp>
      <p:sp>
        <p:nvSpPr>
          <p:cNvPr id="19" name="Text 16"/>
          <p:cNvSpPr/>
          <p:nvPr/>
        </p:nvSpPr>
        <p:spPr>
          <a:xfrm>
            <a:off x="10908983"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Improved aesthetics and features for a better user experience.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0"/>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Demo output</a:t>
            </a:r>
            <a:endParaRPr lang="en-US" sz="2200" dirty="0"/>
          </a:p>
        </p:txBody>
      </p:sp>
      <p:sp>
        <p:nvSpPr>
          <p:cNvPr id="9" name="Text 4"/>
          <p:cNvSpPr/>
          <p:nvPr/>
        </p:nvSpPr>
        <p:spPr>
          <a:xfrm>
            <a:off x="396835" y="13444776"/>
            <a:ext cx="8350329" cy="181451"/>
          </a:xfrm>
          <a:prstGeom prst="rect">
            <a:avLst/>
          </a:prstGeom>
          <a:noFill/>
          <a:ln/>
        </p:spPr>
        <p:txBody>
          <a:bodyPr wrap="none" lIns="0" tIns="0" rIns="0" bIns="0" rtlCol="0" anchor="t"/>
          <a:lstStyle/>
          <a:p>
            <a:pPr marL="0" indent="0">
              <a:lnSpc>
                <a:spcPts val="1400"/>
              </a:lnSpc>
              <a:buNone/>
            </a:pPr>
            <a:r>
              <a:rPr lang="en-US" sz="850" dirty="0">
                <a:solidFill>
                  <a:srgbClr val="2A2742"/>
                </a:solidFill>
                <a:latin typeface="Arimo" pitchFamily="34" charset="0"/>
                <a:ea typeface="Arimo" pitchFamily="34" charset="-122"/>
                <a:cs typeface="Arimo" pitchFamily="34" charset="-120"/>
              </a:rPr>
              <a:t>Similarly, the file decryption window enables users to decrypt files by providing the necessary encryption key, ensuring the integrity of their data.</a:t>
            </a:r>
            <a:endParaRPr lang="en-US" sz="850" dirty="0"/>
          </a:p>
        </p:txBody>
      </p:sp>
      <p:sp>
        <p:nvSpPr>
          <p:cNvPr id="12" name="Rectangle: Rounded Corners 11">
            <a:extLst>
              <a:ext uri="{FF2B5EF4-FFF2-40B4-BE49-F238E27FC236}">
                <a16:creationId xmlns:a16="http://schemas.microsoft.com/office/drawing/2014/main" id="{5A73BD22-1E53-49B8-C8B1-4051E3A42C1A}"/>
              </a:ext>
            </a:extLst>
          </p:cNvPr>
          <p:cNvSpPr/>
          <p:nvPr/>
        </p:nvSpPr>
        <p:spPr>
          <a:xfrm>
            <a:off x="1294544" y="852755"/>
            <a:ext cx="4746660" cy="329800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0D56FB88-FC62-2790-5ADF-C0C626CB4CC8}"/>
              </a:ext>
            </a:extLst>
          </p:cNvPr>
          <p:cNvSpPr/>
          <p:nvPr/>
        </p:nvSpPr>
        <p:spPr>
          <a:xfrm>
            <a:off x="7500135" y="666155"/>
            <a:ext cx="4746660" cy="329800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007832A-BCF4-C56F-DE48-04166C6C53E9}"/>
              </a:ext>
            </a:extLst>
          </p:cNvPr>
          <p:cNvSpPr/>
          <p:nvPr/>
        </p:nvSpPr>
        <p:spPr>
          <a:xfrm>
            <a:off x="7775824" y="4664467"/>
            <a:ext cx="4746660" cy="3298005"/>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436991C-FC83-7D7E-C863-E25B69246016}"/>
              </a:ext>
            </a:extLst>
          </p:cNvPr>
          <p:cNvSpPr/>
          <p:nvPr/>
        </p:nvSpPr>
        <p:spPr>
          <a:xfrm>
            <a:off x="1712359" y="4775146"/>
            <a:ext cx="4746660" cy="3298005"/>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 A Secure and Intuitive File Encryption Solution</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File Secure Tool offers a robust and user-friendly approach to protecting sensitive data. By leveraging the power of the AES encryption algorithm, this application ensures the confidentiality and integrity of your files, giving you peace of mind when handling critical information.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8EE2E-299A-241F-EFC9-9B99A843F2A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E15C6C-3425-2EBE-670D-009F695145BA}"/>
              </a:ext>
            </a:extLst>
          </p:cNvPr>
          <p:cNvSpPr/>
          <p:nvPr/>
        </p:nvSpPr>
        <p:spPr>
          <a:xfrm>
            <a:off x="4957343" y="3653135"/>
            <a:ext cx="4715715" cy="1200329"/>
          </a:xfrm>
          <a:prstGeom prst="rect">
            <a:avLst/>
          </a:prstGeom>
        </p:spPr>
        <p:style>
          <a:lnRef idx="0">
            <a:schemeClr val="accent4"/>
          </a:lnRef>
          <a:fillRef idx="3">
            <a:schemeClr val="accent4"/>
          </a:fillRef>
          <a:effectRef idx="3">
            <a:schemeClr val="accent4"/>
          </a:effectRef>
          <a:fontRef idx="minor">
            <a:schemeClr val="lt1"/>
          </a:fontRef>
        </p:style>
        <p:txBody>
          <a:bodyPr wrap="none" lIns="91440" tIns="45720" rIns="91440" bIns="45720">
            <a:sp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Thank You !</a:t>
            </a:r>
          </a:p>
        </p:txBody>
      </p:sp>
    </p:spTree>
    <p:extLst>
      <p:ext uri="{BB962C8B-B14F-4D97-AF65-F5344CB8AC3E}">
        <p14:creationId xmlns:p14="http://schemas.microsoft.com/office/powerpoint/2010/main" val="262270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B7A9E-18B1-A3CE-2FE0-4BA197930A8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6E5B83-2B96-5605-85D9-0F4F45B1551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8D5A51F5-AA0C-8424-B1A2-21F89E319EDE}"/>
              </a:ext>
            </a:extLst>
          </p:cNvPr>
          <p:cNvSpPr/>
          <p:nvPr/>
        </p:nvSpPr>
        <p:spPr>
          <a:xfrm>
            <a:off x="154112" y="1693466"/>
            <a:ext cx="7428216" cy="978218"/>
          </a:xfrm>
          <a:prstGeom prst="rect">
            <a:avLst/>
          </a:prstGeom>
          <a:noFill/>
          <a:ln/>
        </p:spPr>
        <p:txBody>
          <a:bodyPr wrap="none" lIns="0" tIns="0" rIns="0" bIns="0" rtlCol="0" anchor="t"/>
          <a:lstStyle/>
          <a:p>
            <a:pPr marL="0" indent="0" algn="ctr">
              <a:buNone/>
            </a:pPr>
            <a:r>
              <a:rPr lang="en-US" sz="6150" b="1" dirty="0">
                <a:solidFill>
                  <a:srgbClr val="231971"/>
                </a:solidFill>
                <a:latin typeface="Outfit Extra Bold" pitchFamily="34" charset="0"/>
                <a:ea typeface="Outfit Extra Bold" pitchFamily="34" charset="-122"/>
                <a:cs typeface="Outfit Extra Bold" pitchFamily="34" charset="-120"/>
              </a:rPr>
              <a:t>File Data Secure Tool</a:t>
            </a:r>
          </a:p>
          <a:p>
            <a:pPr marL="0" indent="0" algn="ctr">
              <a:buNone/>
            </a:pPr>
            <a:r>
              <a:rPr lang="en-US" sz="6150" b="1" dirty="0">
                <a:solidFill>
                  <a:srgbClr val="231971"/>
                </a:solidFill>
                <a:latin typeface="Outfit Extra Bold" pitchFamily="34" charset="0"/>
                <a:ea typeface="Outfit Extra Bold" pitchFamily="34" charset="-122"/>
                <a:cs typeface="Outfit Extra Bold" pitchFamily="34" charset="-120"/>
              </a:rPr>
              <a:t> Using AES &amp; DES</a:t>
            </a:r>
            <a:endParaRPr lang="en-US" sz="6150" dirty="0"/>
          </a:p>
        </p:txBody>
      </p:sp>
      <p:sp>
        <p:nvSpPr>
          <p:cNvPr id="4" name="Text 1">
            <a:extLst>
              <a:ext uri="{FF2B5EF4-FFF2-40B4-BE49-F238E27FC236}">
                <a16:creationId xmlns:a16="http://schemas.microsoft.com/office/drawing/2014/main" id="{7FB75EA6-B99B-C008-AA9E-8457CB15E196}"/>
              </a:ext>
            </a:extLst>
          </p:cNvPr>
          <p:cNvSpPr/>
          <p:nvPr/>
        </p:nvSpPr>
        <p:spPr>
          <a:xfrm>
            <a:off x="793790" y="42664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Securing your data with advanced encryption.</a:t>
            </a:r>
            <a:endParaRPr lang="en-US" sz="1750" dirty="0"/>
          </a:p>
        </p:txBody>
      </p:sp>
      <p:sp>
        <p:nvSpPr>
          <p:cNvPr id="5" name="Shape 2">
            <a:extLst>
              <a:ext uri="{FF2B5EF4-FFF2-40B4-BE49-F238E27FC236}">
                <a16:creationId xmlns:a16="http://schemas.microsoft.com/office/drawing/2014/main" id="{DDBC11A3-6206-66C9-A69B-56D1D5743DD0}"/>
              </a:ext>
            </a:extLst>
          </p:cNvPr>
          <p:cNvSpPr/>
          <p:nvPr/>
        </p:nvSpPr>
        <p:spPr>
          <a:xfrm>
            <a:off x="793790" y="4901446"/>
            <a:ext cx="362903" cy="362903"/>
          </a:xfrm>
          <a:prstGeom prst="roundRect">
            <a:avLst>
              <a:gd name="adj" fmla="val 25194296"/>
            </a:avLst>
          </a:prstGeom>
          <a:noFill/>
          <a:ln w="7620">
            <a:solidFill>
              <a:srgbClr val="FFFFFF"/>
            </a:solidFill>
            <a:prstDash val="solid"/>
          </a:ln>
        </p:spPr>
      </p:sp>
      <p:pic>
        <p:nvPicPr>
          <p:cNvPr id="6" name="Image 1" descr="preencoded.png">
            <a:extLst>
              <a:ext uri="{FF2B5EF4-FFF2-40B4-BE49-F238E27FC236}">
                <a16:creationId xmlns:a16="http://schemas.microsoft.com/office/drawing/2014/main" id="{43EE9D2F-81AA-E8E8-DD5D-51DA87451B6D}"/>
              </a:ext>
            </a:extLst>
          </p:cNvPr>
          <p:cNvPicPr>
            <a:picLocks noChangeAspect="1"/>
          </p:cNvPicPr>
          <p:nvPr/>
        </p:nvPicPr>
        <p:blipFill>
          <a:blip r:embed="rId4"/>
          <a:stretch>
            <a:fillRect/>
          </a:stretch>
        </p:blipFill>
        <p:spPr>
          <a:xfrm>
            <a:off x="801410" y="4909066"/>
            <a:ext cx="347663" cy="347663"/>
          </a:xfrm>
          <a:prstGeom prst="rect">
            <a:avLst/>
          </a:prstGeom>
        </p:spPr>
      </p:pic>
      <p:sp>
        <p:nvSpPr>
          <p:cNvPr id="7" name="Text 3">
            <a:extLst>
              <a:ext uri="{FF2B5EF4-FFF2-40B4-BE49-F238E27FC236}">
                <a16:creationId xmlns:a16="http://schemas.microsoft.com/office/drawing/2014/main" id="{EB60A8CE-2F8F-374A-F2E6-775A937660FC}"/>
              </a:ext>
            </a:extLst>
          </p:cNvPr>
          <p:cNvSpPr/>
          <p:nvPr/>
        </p:nvSpPr>
        <p:spPr>
          <a:xfrm>
            <a:off x="1270040" y="4884539"/>
            <a:ext cx="2755106" cy="396835"/>
          </a:xfrm>
          <a:prstGeom prst="rect">
            <a:avLst/>
          </a:prstGeom>
          <a:noFill/>
          <a:ln/>
        </p:spPr>
        <p:txBody>
          <a:bodyPr wrap="none" lIns="0" tIns="0" rIns="0" bIns="0" rtlCol="0" anchor="t"/>
          <a:lstStyle/>
          <a:p>
            <a:pPr marL="0" indent="0" algn="l">
              <a:lnSpc>
                <a:spcPts val="3100"/>
              </a:lnSpc>
              <a:buNone/>
            </a:pPr>
            <a:r>
              <a:rPr lang="en-US" sz="2200" b="1" dirty="0">
                <a:solidFill>
                  <a:srgbClr val="2A2742"/>
                </a:solidFill>
                <a:latin typeface="Arimo Bold" pitchFamily="34" charset="0"/>
                <a:ea typeface="Arimo Bold" pitchFamily="34" charset="-122"/>
                <a:cs typeface="Arimo Bold" pitchFamily="34" charset="-120"/>
              </a:rPr>
              <a:t>by CHINNI KRISHNA</a:t>
            </a:r>
          </a:p>
          <a:p>
            <a:pPr marL="0" indent="0" algn="l">
              <a:lnSpc>
                <a:spcPts val="3100"/>
              </a:lnSpc>
              <a:buNone/>
            </a:pPr>
            <a:r>
              <a:rPr lang="en-US" sz="2200" b="1" dirty="0">
                <a:solidFill>
                  <a:srgbClr val="2A2742"/>
                </a:solidFill>
                <a:latin typeface="Arimo Bold" pitchFamily="34" charset="0"/>
                <a:ea typeface="Arimo Bold" pitchFamily="34" charset="-122"/>
              </a:rPr>
              <a:t>21691A3708</a:t>
            </a:r>
            <a:endParaRPr lang="en-US" sz="2200" dirty="0"/>
          </a:p>
        </p:txBody>
      </p:sp>
    </p:spTree>
    <p:extLst>
      <p:ext uri="{BB962C8B-B14F-4D97-AF65-F5344CB8AC3E}">
        <p14:creationId xmlns:p14="http://schemas.microsoft.com/office/powerpoint/2010/main" val="129785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548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Introduction</a:t>
            </a:r>
            <a:endParaRPr lang="en-US" sz="4450" dirty="0"/>
          </a:p>
        </p:txBody>
      </p:sp>
      <p:sp>
        <p:nvSpPr>
          <p:cNvPr id="4" name="Shape 1"/>
          <p:cNvSpPr/>
          <p:nvPr/>
        </p:nvSpPr>
        <p:spPr>
          <a:xfrm>
            <a:off x="6280190" y="3309580"/>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6468904" y="3394591"/>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7017306" y="330958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AES Algorithm</a:t>
            </a:r>
            <a:endParaRPr lang="en-US" sz="2200" dirty="0"/>
          </a:p>
        </p:txBody>
      </p:sp>
      <p:sp>
        <p:nvSpPr>
          <p:cNvPr id="7" name="Text 4"/>
          <p:cNvSpPr/>
          <p:nvPr/>
        </p:nvSpPr>
        <p:spPr>
          <a:xfrm>
            <a:off x="7017306" y="37999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Strong encryption for sensitive data.</a:t>
            </a:r>
            <a:endParaRPr lang="en-US" sz="1750" dirty="0"/>
          </a:p>
        </p:txBody>
      </p:sp>
      <p:sp>
        <p:nvSpPr>
          <p:cNvPr id="8" name="Shape 5"/>
          <p:cNvSpPr/>
          <p:nvPr/>
        </p:nvSpPr>
        <p:spPr>
          <a:xfrm>
            <a:off x="10171867" y="3309580"/>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10329029" y="3394591"/>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0908983" y="3309580"/>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User-Friendly Interface</a:t>
            </a:r>
            <a:endParaRPr lang="en-US" sz="2200" dirty="0"/>
          </a:p>
        </p:txBody>
      </p:sp>
      <p:sp>
        <p:nvSpPr>
          <p:cNvPr id="11" name="Text 8"/>
          <p:cNvSpPr/>
          <p:nvPr/>
        </p:nvSpPr>
        <p:spPr>
          <a:xfrm>
            <a:off x="10908983" y="4154329"/>
            <a:ext cx="2927747"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Easy to use for everyone.</a:t>
            </a:r>
            <a:endParaRPr lang="en-US" sz="1750" dirty="0"/>
          </a:p>
        </p:txBody>
      </p:sp>
      <p:sp>
        <p:nvSpPr>
          <p:cNvPr id="12" name="Shape 9"/>
          <p:cNvSpPr/>
          <p:nvPr/>
        </p:nvSpPr>
        <p:spPr>
          <a:xfrm>
            <a:off x="6280190" y="5007769"/>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6438543" y="5092779"/>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7017306" y="500776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Notifications</a:t>
            </a:r>
            <a:endParaRPr lang="en-US" sz="2200" dirty="0"/>
          </a:p>
        </p:txBody>
      </p:sp>
      <p:sp>
        <p:nvSpPr>
          <p:cNvPr id="15" name="Text 12"/>
          <p:cNvSpPr/>
          <p:nvPr/>
        </p:nvSpPr>
        <p:spPr>
          <a:xfrm>
            <a:off x="7017306" y="549818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Clear feedback and guidance.</a:t>
            </a:r>
            <a:endParaRPr lang="en-US" sz="1750" dirty="0"/>
          </a:p>
        </p:txBody>
      </p:sp>
      <p:sp>
        <p:nvSpPr>
          <p:cNvPr id="16" name="Shape 13"/>
          <p:cNvSpPr/>
          <p:nvPr/>
        </p:nvSpPr>
        <p:spPr>
          <a:xfrm>
            <a:off x="10171867" y="5007769"/>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10322719" y="5092779"/>
            <a:ext cx="208598"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8" name="Text 15"/>
          <p:cNvSpPr/>
          <p:nvPr/>
        </p:nvSpPr>
        <p:spPr>
          <a:xfrm>
            <a:off x="10908983" y="500776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Complete Features</a:t>
            </a:r>
            <a:endParaRPr lang="en-US" sz="2200" dirty="0"/>
          </a:p>
        </p:txBody>
      </p:sp>
      <p:sp>
        <p:nvSpPr>
          <p:cNvPr id="19" name="Text 16"/>
          <p:cNvSpPr/>
          <p:nvPr/>
        </p:nvSpPr>
        <p:spPr>
          <a:xfrm>
            <a:off x="10908983" y="549818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Encryption, decryption, restart, and close.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90286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Problem Statement</a:t>
            </a: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Data Security</a:t>
            </a:r>
            <a:endParaRPr lang="en-US" sz="2200" dirty="0"/>
          </a:p>
        </p:txBody>
      </p:sp>
      <p:sp>
        <p:nvSpPr>
          <p:cNvPr id="4" name="Text 2"/>
          <p:cNvSpPr/>
          <p:nvPr/>
        </p:nvSpPr>
        <p:spPr>
          <a:xfrm>
            <a:off x="793790" y="475976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Growing threats to sensitive data.</a:t>
            </a:r>
            <a:endParaRPr lang="en-US" sz="1750" dirty="0"/>
          </a:p>
        </p:txBody>
      </p:sp>
      <p:sp>
        <p:nvSpPr>
          <p:cNvPr id="5" name="Text 3"/>
          <p:cNvSpPr/>
          <p:nvPr/>
        </p:nvSpPr>
        <p:spPr>
          <a:xfrm>
            <a:off x="5332928" y="4178617"/>
            <a:ext cx="3114318"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User-Friendly Solutions</a:t>
            </a:r>
            <a:endParaRPr lang="en-US" sz="2200" dirty="0"/>
          </a:p>
        </p:txBody>
      </p:sp>
      <p:sp>
        <p:nvSpPr>
          <p:cNvPr id="6" name="Text 4"/>
          <p:cNvSpPr/>
          <p:nvPr/>
        </p:nvSpPr>
        <p:spPr>
          <a:xfrm>
            <a:off x="5332928" y="475976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Lack of easy-to-use encryption tools.</a:t>
            </a:r>
            <a:endParaRPr lang="en-US" sz="1750" dirty="0"/>
          </a:p>
        </p:txBody>
      </p:sp>
      <p:sp>
        <p:nvSpPr>
          <p:cNvPr id="7" name="Text 5"/>
          <p:cNvSpPr/>
          <p:nvPr/>
        </p:nvSpPr>
        <p:spPr>
          <a:xfrm>
            <a:off x="9872067" y="417861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Management</a:t>
            </a:r>
            <a:endParaRPr lang="en-US" sz="2200" dirty="0"/>
          </a:p>
        </p:txBody>
      </p:sp>
      <p:sp>
        <p:nvSpPr>
          <p:cNvPr id="8" name="Text 6"/>
          <p:cNvSpPr/>
          <p:nvPr/>
        </p:nvSpPr>
        <p:spPr>
          <a:xfrm>
            <a:off x="9872067" y="475976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Complex process for managing keys.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72351"/>
            <a:ext cx="6555938"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AES Algorithm Overview</a:t>
            </a:r>
            <a:endParaRPr lang="en-US" sz="4450" dirty="0"/>
          </a:p>
        </p:txBody>
      </p:sp>
      <p:sp>
        <p:nvSpPr>
          <p:cNvPr id="4" name="Shape 1"/>
          <p:cNvSpPr/>
          <p:nvPr/>
        </p:nvSpPr>
        <p:spPr>
          <a:xfrm>
            <a:off x="793790" y="4621292"/>
            <a:ext cx="6408063" cy="1322189"/>
          </a:xfrm>
          <a:prstGeom prst="roundRect">
            <a:avLst>
              <a:gd name="adj" fmla="val 7205"/>
            </a:avLst>
          </a:prstGeom>
          <a:solidFill>
            <a:srgbClr val="E9E6FA"/>
          </a:solidFill>
          <a:ln w="7620">
            <a:solidFill>
              <a:srgbClr val="BDB8DF"/>
            </a:solidFill>
            <a:prstDash val="solid"/>
          </a:ln>
        </p:spPr>
      </p:sp>
      <p:sp>
        <p:nvSpPr>
          <p:cNvPr id="5" name="Text 2"/>
          <p:cNvSpPr/>
          <p:nvPr/>
        </p:nvSpPr>
        <p:spPr>
          <a:xfrm>
            <a:off x="1028224" y="48557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Symmetric Algorithm</a:t>
            </a:r>
            <a:endParaRPr lang="en-US" sz="2200" dirty="0"/>
          </a:p>
        </p:txBody>
      </p:sp>
      <p:sp>
        <p:nvSpPr>
          <p:cNvPr id="6" name="Text 3"/>
          <p:cNvSpPr/>
          <p:nvPr/>
        </p:nvSpPr>
        <p:spPr>
          <a:xfrm>
            <a:off x="1028224" y="5346144"/>
            <a:ext cx="593919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Same key for encryption and decryption.</a:t>
            </a:r>
            <a:endParaRPr lang="en-US" sz="1750" dirty="0"/>
          </a:p>
        </p:txBody>
      </p:sp>
      <p:sp>
        <p:nvSpPr>
          <p:cNvPr id="7" name="Shape 4"/>
          <p:cNvSpPr/>
          <p:nvPr/>
        </p:nvSpPr>
        <p:spPr>
          <a:xfrm>
            <a:off x="7428667" y="4621292"/>
            <a:ext cx="6408063" cy="1322189"/>
          </a:xfrm>
          <a:prstGeom prst="roundRect">
            <a:avLst>
              <a:gd name="adj" fmla="val 7205"/>
            </a:avLst>
          </a:prstGeom>
          <a:solidFill>
            <a:srgbClr val="E9E6FA"/>
          </a:solidFill>
          <a:ln w="7620">
            <a:solidFill>
              <a:srgbClr val="BDB8DF"/>
            </a:solidFill>
            <a:prstDash val="solid"/>
          </a:ln>
        </p:spPr>
      </p:sp>
      <p:sp>
        <p:nvSpPr>
          <p:cNvPr id="8" name="Text 5"/>
          <p:cNvSpPr/>
          <p:nvPr/>
        </p:nvSpPr>
        <p:spPr>
          <a:xfrm>
            <a:off x="7663101" y="48557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NIST Approved</a:t>
            </a:r>
            <a:endParaRPr lang="en-US" sz="2200" dirty="0"/>
          </a:p>
        </p:txBody>
      </p:sp>
      <p:sp>
        <p:nvSpPr>
          <p:cNvPr id="9" name="Text 6"/>
          <p:cNvSpPr/>
          <p:nvPr/>
        </p:nvSpPr>
        <p:spPr>
          <a:xfrm>
            <a:off x="7663101" y="5346144"/>
            <a:ext cx="593919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High security standard for sensitive data.</a:t>
            </a:r>
            <a:endParaRPr lang="en-US" sz="1750" dirty="0"/>
          </a:p>
        </p:txBody>
      </p:sp>
      <p:sp>
        <p:nvSpPr>
          <p:cNvPr id="10" name="Shape 7"/>
          <p:cNvSpPr/>
          <p:nvPr/>
        </p:nvSpPr>
        <p:spPr>
          <a:xfrm>
            <a:off x="793790" y="6170295"/>
            <a:ext cx="6408063" cy="1322189"/>
          </a:xfrm>
          <a:prstGeom prst="roundRect">
            <a:avLst>
              <a:gd name="adj" fmla="val 7205"/>
            </a:avLst>
          </a:prstGeom>
          <a:solidFill>
            <a:srgbClr val="E9E6FA"/>
          </a:solidFill>
          <a:ln w="7620">
            <a:solidFill>
              <a:srgbClr val="BDB8DF"/>
            </a:solidFill>
            <a:prstDash val="solid"/>
          </a:ln>
        </p:spPr>
      </p:sp>
      <p:sp>
        <p:nvSpPr>
          <p:cNvPr id="11" name="Text 8"/>
          <p:cNvSpPr/>
          <p:nvPr/>
        </p:nvSpPr>
        <p:spPr>
          <a:xfrm>
            <a:off x="1028224" y="64047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Block Size</a:t>
            </a:r>
            <a:endParaRPr lang="en-US" sz="2200" dirty="0"/>
          </a:p>
        </p:txBody>
      </p:sp>
      <p:sp>
        <p:nvSpPr>
          <p:cNvPr id="12" name="Text 9"/>
          <p:cNvSpPr/>
          <p:nvPr/>
        </p:nvSpPr>
        <p:spPr>
          <a:xfrm>
            <a:off x="1028224" y="6895148"/>
            <a:ext cx="593919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128 bits for robust data processing.</a:t>
            </a:r>
            <a:endParaRPr lang="en-US" sz="1750" dirty="0"/>
          </a:p>
        </p:txBody>
      </p:sp>
      <p:sp>
        <p:nvSpPr>
          <p:cNvPr id="13" name="Shape 10"/>
          <p:cNvSpPr/>
          <p:nvPr/>
        </p:nvSpPr>
        <p:spPr>
          <a:xfrm>
            <a:off x="7428667" y="6170295"/>
            <a:ext cx="6408063" cy="1322189"/>
          </a:xfrm>
          <a:prstGeom prst="roundRect">
            <a:avLst>
              <a:gd name="adj" fmla="val 7205"/>
            </a:avLst>
          </a:prstGeom>
          <a:solidFill>
            <a:srgbClr val="E9E6FA"/>
          </a:solidFill>
          <a:ln w="7620">
            <a:solidFill>
              <a:srgbClr val="BDB8DF"/>
            </a:solidFill>
            <a:prstDash val="solid"/>
          </a:ln>
        </p:spPr>
      </p:sp>
      <p:sp>
        <p:nvSpPr>
          <p:cNvPr id="14" name="Text 11"/>
          <p:cNvSpPr/>
          <p:nvPr/>
        </p:nvSpPr>
        <p:spPr>
          <a:xfrm>
            <a:off x="7663101" y="64047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Lengths</a:t>
            </a:r>
            <a:endParaRPr lang="en-US" sz="2200" dirty="0"/>
          </a:p>
        </p:txBody>
      </p:sp>
      <p:sp>
        <p:nvSpPr>
          <p:cNvPr id="15" name="Text 12"/>
          <p:cNvSpPr/>
          <p:nvPr/>
        </p:nvSpPr>
        <p:spPr>
          <a:xfrm>
            <a:off x="7663101" y="6895148"/>
            <a:ext cx="593919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128, 192, and 256 bits for increased security.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Project Workflow</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 Input</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File upload and key provided.</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3043714"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Encryption/Decryption</a:t>
            </a:r>
            <a:endParaRPr lang="en-US" sz="2200" dirty="0"/>
          </a:p>
        </p:txBody>
      </p:sp>
      <p:sp>
        <p:nvSpPr>
          <p:cNvPr id="9" name="Text 4"/>
          <p:cNvSpPr/>
          <p:nvPr/>
        </p:nvSpPr>
        <p:spPr>
          <a:xfrm>
            <a:off x="22680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AES EAX mode for security and authentication.</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Output</a:t>
            </a:r>
            <a:endParaRPr lang="en-US" sz="2200" dirty="0"/>
          </a:p>
        </p:txBody>
      </p:sp>
      <p:sp>
        <p:nvSpPr>
          <p:cNvPr id="12" name="Text 6"/>
          <p:cNvSpPr/>
          <p:nvPr/>
        </p:nvSpPr>
        <p:spPr>
          <a:xfrm>
            <a:off x="2268022" y="626375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Encrypted or decrypted file saved.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8803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Functionalities</a:t>
            </a:r>
            <a:endParaRPr lang="en-US" sz="4450" dirty="0"/>
          </a:p>
        </p:txBody>
      </p:sp>
      <p:sp>
        <p:nvSpPr>
          <p:cNvPr id="4" name="Shape 1"/>
          <p:cNvSpPr/>
          <p:nvPr/>
        </p:nvSpPr>
        <p:spPr>
          <a:xfrm>
            <a:off x="793790" y="3436977"/>
            <a:ext cx="7556421" cy="2404586"/>
          </a:xfrm>
          <a:prstGeom prst="roundRect">
            <a:avLst>
              <a:gd name="adj" fmla="val 3962"/>
            </a:avLst>
          </a:prstGeom>
          <a:noFill/>
          <a:ln w="7620">
            <a:solidFill>
              <a:srgbClr val="000000">
                <a:alpha val="8000"/>
              </a:srgbClr>
            </a:solidFill>
            <a:prstDash val="solid"/>
          </a:ln>
        </p:spPr>
      </p:sp>
      <p:sp>
        <p:nvSpPr>
          <p:cNvPr id="5" name="Shape 2"/>
          <p:cNvSpPr/>
          <p:nvPr/>
        </p:nvSpPr>
        <p:spPr>
          <a:xfrm>
            <a:off x="801410" y="3444597"/>
            <a:ext cx="7541181" cy="650319"/>
          </a:xfrm>
          <a:prstGeom prst="rect">
            <a:avLst/>
          </a:prstGeom>
          <a:solidFill>
            <a:srgbClr val="FFFFFF">
              <a:alpha val="4000"/>
            </a:srgbClr>
          </a:solidFill>
          <a:ln/>
        </p:spPr>
      </p:sp>
      <p:sp>
        <p:nvSpPr>
          <p:cNvPr id="6" name="Text 3"/>
          <p:cNvSpPr/>
          <p:nvPr/>
        </p:nvSpPr>
        <p:spPr>
          <a:xfrm>
            <a:off x="1028462" y="3588306"/>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Encryption</a:t>
            </a:r>
            <a:endParaRPr lang="en-US" sz="1750" dirty="0"/>
          </a:p>
        </p:txBody>
      </p:sp>
      <p:sp>
        <p:nvSpPr>
          <p:cNvPr id="7" name="Text 4"/>
          <p:cNvSpPr/>
          <p:nvPr/>
        </p:nvSpPr>
        <p:spPr>
          <a:xfrm>
            <a:off x="2917508" y="3588306"/>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Decryption</a:t>
            </a:r>
            <a:endParaRPr lang="en-US" sz="1750" dirty="0"/>
          </a:p>
        </p:txBody>
      </p:sp>
      <p:sp>
        <p:nvSpPr>
          <p:cNvPr id="8" name="Text 5"/>
          <p:cNvSpPr/>
          <p:nvPr/>
        </p:nvSpPr>
        <p:spPr>
          <a:xfrm>
            <a:off x="4802743" y="3588306"/>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Notifications</a:t>
            </a:r>
            <a:endParaRPr lang="en-US" sz="1750" dirty="0"/>
          </a:p>
        </p:txBody>
      </p:sp>
      <p:sp>
        <p:nvSpPr>
          <p:cNvPr id="9" name="Text 6"/>
          <p:cNvSpPr/>
          <p:nvPr/>
        </p:nvSpPr>
        <p:spPr>
          <a:xfrm>
            <a:off x="6687979" y="3588306"/>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Restart/Close</a:t>
            </a:r>
            <a:endParaRPr lang="en-US" sz="1750" dirty="0"/>
          </a:p>
        </p:txBody>
      </p:sp>
      <p:sp>
        <p:nvSpPr>
          <p:cNvPr id="10" name="Shape 7"/>
          <p:cNvSpPr/>
          <p:nvPr/>
        </p:nvSpPr>
        <p:spPr>
          <a:xfrm>
            <a:off x="801410" y="4094917"/>
            <a:ext cx="7541181" cy="1739027"/>
          </a:xfrm>
          <a:prstGeom prst="rect">
            <a:avLst/>
          </a:prstGeom>
          <a:solidFill>
            <a:srgbClr val="000000">
              <a:alpha val="4000"/>
            </a:srgbClr>
          </a:solidFill>
          <a:ln/>
        </p:spPr>
      </p:sp>
      <p:sp>
        <p:nvSpPr>
          <p:cNvPr id="11" name="Text 8"/>
          <p:cNvSpPr/>
          <p:nvPr/>
        </p:nvSpPr>
        <p:spPr>
          <a:xfrm>
            <a:off x="1028462" y="4238625"/>
            <a:ext cx="1427798"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File upload and key input.</a:t>
            </a:r>
            <a:endParaRPr lang="en-US" sz="1750" dirty="0"/>
          </a:p>
        </p:txBody>
      </p:sp>
      <p:sp>
        <p:nvSpPr>
          <p:cNvPr id="12" name="Text 9"/>
          <p:cNvSpPr/>
          <p:nvPr/>
        </p:nvSpPr>
        <p:spPr>
          <a:xfrm>
            <a:off x="2917508" y="4238625"/>
            <a:ext cx="1423987"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Upload encrypted file, enter key.</a:t>
            </a:r>
            <a:endParaRPr lang="en-US" sz="1750" dirty="0"/>
          </a:p>
        </p:txBody>
      </p:sp>
      <p:sp>
        <p:nvSpPr>
          <p:cNvPr id="13" name="Text 10"/>
          <p:cNvSpPr/>
          <p:nvPr/>
        </p:nvSpPr>
        <p:spPr>
          <a:xfrm>
            <a:off x="4802743" y="4238625"/>
            <a:ext cx="142398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Success, error, and prompt messages.</a:t>
            </a:r>
            <a:endParaRPr lang="en-US" sz="1750" dirty="0"/>
          </a:p>
        </p:txBody>
      </p:sp>
      <p:sp>
        <p:nvSpPr>
          <p:cNvPr id="14" name="Text 11"/>
          <p:cNvSpPr/>
          <p:nvPr/>
        </p:nvSpPr>
        <p:spPr>
          <a:xfrm>
            <a:off x="6687979" y="4238625"/>
            <a:ext cx="1427798"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Options to restart or exit the application.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014"/>
            <a:ext cx="14630400" cy="2835235"/>
          </a:xfrm>
          <a:prstGeom prst="rect">
            <a:avLst/>
          </a:prstGeom>
        </p:spPr>
      </p:pic>
      <p:sp>
        <p:nvSpPr>
          <p:cNvPr id="3" name="Text 0"/>
          <p:cNvSpPr/>
          <p:nvPr/>
        </p:nvSpPr>
        <p:spPr>
          <a:xfrm>
            <a:off x="793790" y="427220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Code Highlights</a:t>
            </a:r>
            <a:endParaRPr lang="en-US" sz="4450" dirty="0"/>
          </a:p>
        </p:txBody>
      </p:sp>
      <p:sp>
        <p:nvSpPr>
          <p:cNvPr id="4" name="Shape 1"/>
          <p:cNvSpPr/>
          <p:nvPr/>
        </p:nvSpPr>
        <p:spPr>
          <a:xfrm>
            <a:off x="793790" y="5576292"/>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5661303"/>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557629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Encryption</a:t>
            </a:r>
            <a:endParaRPr lang="en-US" sz="2200" dirty="0"/>
          </a:p>
        </p:txBody>
      </p:sp>
      <p:sp>
        <p:nvSpPr>
          <p:cNvPr id="7" name="Text 4"/>
          <p:cNvSpPr/>
          <p:nvPr/>
        </p:nvSpPr>
        <p:spPr>
          <a:xfrm>
            <a:off x="1530906" y="606671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Utilizes AES EAX mode for secure encryption.</a:t>
            </a:r>
            <a:endParaRPr lang="en-US" sz="1750" dirty="0"/>
          </a:p>
        </p:txBody>
      </p:sp>
      <p:sp>
        <p:nvSpPr>
          <p:cNvPr id="8" name="Shape 5"/>
          <p:cNvSpPr/>
          <p:nvPr/>
        </p:nvSpPr>
        <p:spPr>
          <a:xfrm>
            <a:off x="5216962" y="5576292"/>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5374124" y="5661303"/>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954078" y="557629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Decryption</a:t>
            </a:r>
            <a:endParaRPr lang="en-US" sz="2200" dirty="0"/>
          </a:p>
        </p:txBody>
      </p:sp>
      <p:sp>
        <p:nvSpPr>
          <p:cNvPr id="11" name="Text 8"/>
          <p:cNvSpPr/>
          <p:nvPr/>
        </p:nvSpPr>
        <p:spPr>
          <a:xfrm>
            <a:off x="5954078" y="606671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Verifies data integrity during decryption.</a:t>
            </a:r>
            <a:endParaRPr lang="en-US" sz="1750" dirty="0"/>
          </a:p>
        </p:txBody>
      </p:sp>
      <p:sp>
        <p:nvSpPr>
          <p:cNvPr id="12" name="Shape 9"/>
          <p:cNvSpPr/>
          <p:nvPr/>
        </p:nvSpPr>
        <p:spPr>
          <a:xfrm>
            <a:off x="9640133" y="5576292"/>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798487" y="5661303"/>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0377249" y="557629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GUI Snippet</a:t>
            </a:r>
            <a:endParaRPr lang="en-US" sz="2200" dirty="0"/>
          </a:p>
        </p:txBody>
      </p:sp>
      <p:sp>
        <p:nvSpPr>
          <p:cNvPr id="15" name="Text 12"/>
          <p:cNvSpPr/>
          <p:nvPr/>
        </p:nvSpPr>
        <p:spPr>
          <a:xfrm>
            <a:off x="10377249" y="606671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Simple GUI implementation with tkinter.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003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GUI Features</a:t>
            </a:r>
            <a:endParaRPr lang="en-US" sz="4450" dirty="0"/>
          </a:p>
        </p:txBody>
      </p:sp>
      <p:pic>
        <p:nvPicPr>
          <p:cNvPr id="4" name="Image 1" descr="preencoded.png"/>
          <p:cNvPicPr>
            <a:picLocks noChangeAspect="1"/>
          </p:cNvPicPr>
          <p:nvPr/>
        </p:nvPicPr>
        <p:blipFill>
          <a:blip r:embed="rId4"/>
          <a:stretch>
            <a:fillRect/>
          </a:stretch>
        </p:blipFill>
        <p:spPr>
          <a:xfrm>
            <a:off x="793790" y="2288977"/>
            <a:ext cx="566976" cy="566976"/>
          </a:xfrm>
          <a:prstGeom prst="rect">
            <a:avLst/>
          </a:prstGeom>
        </p:spPr>
      </p:pic>
      <p:sp>
        <p:nvSpPr>
          <p:cNvPr id="5" name="Text 1"/>
          <p:cNvSpPr/>
          <p:nvPr/>
        </p:nvSpPr>
        <p:spPr>
          <a:xfrm>
            <a:off x="793790" y="30827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File Upload</a:t>
            </a:r>
            <a:endParaRPr lang="en-US" sz="2200" dirty="0"/>
          </a:p>
        </p:txBody>
      </p:sp>
      <p:sp>
        <p:nvSpPr>
          <p:cNvPr id="6" name="Text 2"/>
          <p:cNvSpPr/>
          <p:nvPr/>
        </p:nvSpPr>
        <p:spPr>
          <a:xfrm>
            <a:off x="7937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Select files for encryption or decryption.</a:t>
            </a:r>
            <a:endParaRPr lang="en-US" sz="1750" dirty="0"/>
          </a:p>
        </p:txBody>
      </p:sp>
      <p:pic>
        <p:nvPicPr>
          <p:cNvPr id="7" name="Image 2" descr="preencoded.png"/>
          <p:cNvPicPr>
            <a:picLocks noChangeAspect="1"/>
          </p:cNvPicPr>
          <p:nvPr/>
        </p:nvPicPr>
        <p:blipFill>
          <a:blip r:embed="rId5"/>
          <a:stretch>
            <a:fillRect/>
          </a:stretch>
        </p:blipFill>
        <p:spPr>
          <a:xfrm>
            <a:off x="4742021" y="2288977"/>
            <a:ext cx="566976" cy="566976"/>
          </a:xfrm>
          <a:prstGeom prst="rect">
            <a:avLst/>
          </a:prstGeom>
        </p:spPr>
      </p:pic>
      <p:sp>
        <p:nvSpPr>
          <p:cNvPr id="8" name="Text 3"/>
          <p:cNvSpPr/>
          <p:nvPr/>
        </p:nvSpPr>
        <p:spPr>
          <a:xfrm>
            <a:off x="4742021" y="30827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Input</a:t>
            </a:r>
            <a:endParaRPr lang="en-US" sz="2200" dirty="0"/>
          </a:p>
        </p:txBody>
      </p:sp>
      <p:sp>
        <p:nvSpPr>
          <p:cNvPr id="9" name="Text 4"/>
          <p:cNvSpPr/>
          <p:nvPr/>
        </p:nvSpPr>
        <p:spPr>
          <a:xfrm>
            <a:off x="47420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Enter or generate a secure encryption key.</a:t>
            </a:r>
            <a:endParaRPr lang="en-US" sz="1750" dirty="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3043714"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Encryption/Decryption</a:t>
            </a:r>
            <a:endParaRPr lang="en-US" sz="2200" dirty="0"/>
          </a:p>
        </p:txBody>
      </p:sp>
      <p:sp>
        <p:nvSpPr>
          <p:cNvPr id="12" name="Text 6"/>
          <p:cNvSpPr/>
          <p:nvPr/>
        </p:nvSpPr>
        <p:spPr>
          <a:xfrm>
            <a:off x="793790" y="6263640"/>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Process files with the chosen key.</a:t>
            </a:r>
            <a:endParaRPr lang="en-US" sz="1750" dirty="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Notifications</a:t>
            </a:r>
            <a:endParaRPr lang="en-US" sz="2200" dirty="0"/>
          </a:p>
        </p:txBody>
      </p:sp>
      <p:sp>
        <p:nvSpPr>
          <p:cNvPr id="15" name="Text 8"/>
          <p:cNvSpPr/>
          <p:nvPr/>
        </p:nvSpPr>
        <p:spPr>
          <a:xfrm>
            <a:off x="4742021" y="6263640"/>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Provide feedback on the process and potential errors.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496</Words>
  <Application>Microsoft Office PowerPoint</Application>
  <PresentationFormat>Custom</PresentationFormat>
  <Paragraphs>119</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Arimo Bold</vt:lpstr>
      <vt:lpstr>Arial</vt:lpstr>
      <vt:lpstr>Outfit Extra Bold</vt:lpstr>
      <vt:lpstr>Bernard MT Condensed</vt:lpstr>
      <vt:lpstr>Times New Roman</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CHINNIKRISHNA K</cp:lastModifiedBy>
  <cp:revision>11</cp:revision>
  <dcterms:created xsi:type="dcterms:W3CDTF">2024-11-29T01:41:45Z</dcterms:created>
  <dcterms:modified xsi:type="dcterms:W3CDTF">2024-11-30T08:36:43Z</dcterms:modified>
</cp:coreProperties>
</file>